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4BC0B2"/>
    <a:srgbClr val="8064A2"/>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7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ln w="38100">
              <a:solidFill>
                <a:schemeClr val="tx1"/>
              </a:solidFill>
            </a:ln>
          </c:spPr>
          <c:cat>
            <c:strRef>
              <c:f>Sheet1!$A$1:$A$6</c:f>
              <c:strCache>
                <c:ptCount val="6"/>
                <c:pt idx="0">
                  <c:v>Reading</c:v>
                </c:pt>
                <c:pt idx="1">
                  <c:v>Extended Writing</c:v>
                </c:pt>
                <c:pt idx="2">
                  <c:v>Assessment and marking</c:v>
                </c:pt>
                <c:pt idx="3">
                  <c:v>Key Words</c:v>
                </c:pt>
                <c:pt idx="4">
                  <c:v>Speaking and Listening Skills</c:v>
                </c:pt>
                <c:pt idx="5">
                  <c:v>SEN Literacy Support</c:v>
                </c:pt>
              </c:strCache>
            </c:strRef>
          </c:cat>
          <c:val>
            <c:numRef>
              <c:f>Sheet1!$B$1:$B$6</c:f>
              <c:numCache>
                <c:formatCode>General</c:formatCode>
                <c:ptCount val="6"/>
                <c:pt idx="0">
                  <c:v>16.600000000000001</c:v>
                </c:pt>
                <c:pt idx="1">
                  <c:v>16.600000000000001</c:v>
                </c:pt>
                <c:pt idx="2">
                  <c:v>16.600000000000001</c:v>
                </c:pt>
                <c:pt idx="3">
                  <c:v>16.600000000000001</c:v>
                </c:pt>
                <c:pt idx="4">
                  <c:v>16.600000000000001</c:v>
                </c:pt>
                <c:pt idx="5">
                  <c:v>16.600000000000001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DBFBA8-6B28-4789-9764-EBE78AAAA279}"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370140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BFBA8-6B28-4789-9764-EBE78AAAA279}"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46680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BFBA8-6B28-4789-9764-EBE78AAAA279}"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331828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BFBA8-6B28-4789-9764-EBE78AAAA279}"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394685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BFBA8-6B28-4789-9764-EBE78AAAA279}"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119751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DBFBA8-6B28-4789-9764-EBE78AAAA279}"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249595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DBFBA8-6B28-4789-9764-EBE78AAAA279}" type="datetimeFigureOut">
              <a:rPr lang="en-GB" smtClean="0"/>
              <a:t>30/09/2017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324731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DBFBA8-6B28-4789-9764-EBE78AAAA279}" type="datetimeFigureOut">
              <a:rPr lang="en-GB" smtClean="0"/>
              <a:t>30/09/2017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289208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BFBA8-6B28-4789-9764-EBE78AAAA279}" type="datetimeFigureOut">
              <a:rPr lang="en-GB" smtClean="0"/>
              <a:t>30/09/2017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328020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BFBA8-6B28-4789-9764-EBE78AAAA279}"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408992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BFBA8-6B28-4789-9764-EBE78AAAA279}"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0C665-25E2-4ED9-AEC8-26640ECBB8FE}" type="slidenum">
              <a:rPr lang="en-GB" smtClean="0"/>
              <a:t>‹#›</a:t>
            </a:fld>
            <a:endParaRPr lang="en-GB"/>
          </a:p>
        </p:txBody>
      </p:sp>
    </p:spTree>
    <p:extLst>
      <p:ext uri="{BB962C8B-B14F-4D97-AF65-F5344CB8AC3E}">
        <p14:creationId xmlns:p14="http://schemas.microsoft.com/office/powerpoint/2010/main" val="66834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BFBA8-6B28-4789-9764-EBE78AAAA279}" type="datetimeFigureOut">
              <a:rPr lang="en-GB" smtClean="0"/>
              <a:t>30/09/2017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0C665-25E2-4ED9-AEC8-26640ECBB8FE}" type="slidenum">
              <a:rPr lang="en-GB" smtClean="0"/>
              <a:t>‹#›</a:t>
            </a:fld>
            <a:endParaRPr lang="en-GB"/>
          </a:p>
        </p:txBody>
      </p:sp>
    </p:spTree>
    <p:extLst>
      <p:ext uri="{BB962C8B-B14F-4D97-AF65-F5344CB8AC3E}">
        <p14:creationId xmlns:p14="http://schemas.microsoft.com/office/powerpoint/2010/main" val="1632165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7384"/>
            <a:ext cx="7772400" cy="362471"/>
          </a:xfrm>
        </p:spPr>
        <p:txBody>
          <a:bodyPr>
            <a:normAutofit/>
          </a:bodyPr>
          <a:lstStyle/>
          <a:p>
            <a:r>
              <a:rPr lang="en-GB" sz="1400" u="sng" dirty="0" smtClean="0">
                <a:latin typeface="Arial" pitchFamily="34" charset="0"/>
                <a:cs typeface="Arial" pitchFamily="34" charset="0"/>
              </a:rPr>
              <a:t>St. Dunstan’s School Pupil Premium Provision Map</a:t>
            </a:r>
            <a:endParaRPr lang="en-GB" sz="1400" u="sng" dirty="0">
              <a:latin typeface="Arial" pitchFamily="34" charset="0"/>
              <a:cs typeface="Arial"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699319469"/>
              </p:ext>
            </p:extLst>
          </p:nvPr>
        </p:nvGraphicFramePr>
        <p:xfrm>
          <a:off x="2915816" y="366565"/>
          <a:ext cx="6120680" cy="6433069"/>
        </p:xfrm>
        <a:graphic>
          <a:graphicData uri="http://schemas.openxmlformats.org/drawingml/2006/table">
            <a:tbl>
              <a:tblPr firstRow="1" bandRow="1">
                <a:tableStyleId>{5C22544A-7EE6-4342-B048-85BDC9FD1C3A}</a:tableStyleId>
              </a:tblPr>
              <a:tblGrid>
                <a:gridCol w="6120680"/>
              </a:tblGrid>
              <a:tr h="1008112">
                <a:tc>
                  <a:txBody>
                    <a:bodyPr/>
                    <a:lstStyle/>
                    <a:p>
                      <a:pPr marL="171450" lvl="0" indent="-171450">
                        <a:lnSpc>
                          <a:spcPct val="115000"/>
                        </a:lnSpc>
                        <a:spcAft>
                          <a:spcPts val="0"/>
                        </a:spcAft>
                        <a:buFont typeface="Arial" panose="020B0604020202020204" pitchFamily="34" charset="0"/>
                        <a:buChar char="•"/>
                      </a:pPr>
                      <a:r>
                        <a:rPr lang="en-GB" sz="900" dirty="0" smtClean="0">
                          <a:effectLst/>
                          <a:latin typeface="+mn-lt"/>
                          <a:ea typeface="Calibri"/>
                          <a:cs typeface="Times New Roman"/>
                        </a:rPr>
                        <a:t>Small group and 1:1 targeted literacy intervention in Student Support for PP pupils identified as underperforming based on progress data and teacher referral. Focus at KS3 is on improving literacy skills (Read, Write, </a:t>
                      </a:r>
                      <a:r>
                        <a:rPr lang="en-GB" sz="900" dirty="0" err="1" smtClean="0">
                          <a:effectLst/>
                          <a:latin typeface="+mn-lt"/>
                          <a:ea typeface="Calibri"/>
                          <a:cs typeface="Times New Roman"/>
                        </a:rPr>
                        <a:t>inc.</a:t>
                      </a:r>
                      <a:r>
                        <a:rPr lang="en-GB" sz="900" dirty="0" smtClean="0">
                          <a:effectLst/>
                          <a:latin typeface="+mn-lt"/>
                          <a:ea typeface="Calibri"/>
                          <a:cs typeface="Times New Roman"/>
                        </a:rPr>
                        <a:t> scheme, Accelerated reader and Comprehension work and at KS4 focus is on exam technique and support with coursework.</a:t>
                      </a:r>
                    </a:p>
                    <a:p>
                      <a:pPr marL="171450" lvl="0" indent="-171450">
                        <a:lnSpc>
                          <a:spcPct val="115000"/>
                        </a:lnSpc>
                        <a:spcAft>
                          <a:spcPts val="0"/>
                        </a:spcAft>
                        <a:buFont typeface="Arial" panose="020B0604020202020204" pitchFamily="34" charset="0"/>
                        <a:buChar char="•"/>
                      </a:pPr>
                      <a:r>
                        <a:rPr lang="en-GB" sz="900" dirty="0" smtClean="0">
                          <a:effectLst/>
                          <a:latin typeface="+mn-lt"/>
                          <a:ea typeface="Calibri"/>
                          <a:cs typeface="Times New Roman"/>
                        </a:rPr>
                        <a:t>Focus on PP students by the literacy coordinator and librarians to ensure active participation in literacy based activities and the ability to access age and ability appropriate texts</a:t>
                      </a:r>
                    </a:p>
                    <a:p>
                      <a:pPr marL="171450" lvl="0" indent="-171450">
                        <a:lnSpc>
                          <a:spcPct val="115000"/>
                        </a:lnSpc>
                        <a:spcAft>
                          <a:spcPts val="0"/>
                        </a:spcAft>
                        <a:buFont typeface="Arial" panose="020B0604020202020204" pitchFamily="34" charset="0"/>
                        <a:buChar char="•"/>
                      </a:pPr>
                      <a:r>
                        <a:rPr lang="en-GB" sz="900" dirty="0" smtClean="0">
                          <a:effectLst/>
                          <a:latin typeface="+mn-lt"/>
                          <a:ea typeface="Calibri"/>
                          <a:cs typeface="Times New Roman"/>
                        </a:rPr>
                        <a:t>1:1 targeted English intervention by teacher in KS4 for those students identified as not making 3 </a:t>
                      </a:r>
                      <a:r>
                        <a:rPr lang="en-GB" sz="900" dirty="0" err="1" smtClean="0">
                          <a:effectLst/>
                          <a:latin typeface="+mn-lt"/>
                          <a:ea typeface="Calibri"/>
                          <a:cs typeface="Times New Roman"/>
                        </a:rPr>
                        <a:t>LoP</a:t>
                      </a:r>
                      <a:r>
                        <a:rPr lang="en-GB" sz="900" dirty="0" smtClean="0">
                          <a:effectLst/>
                          <a:latin typeface="+mn-lt"/>
                          <a:ea typeface="Calibri"/>
                          <a:cs typeface="Times New Roman"/>
                        </a:rPr>
                        <a:t>.</a:t>
                      </a:r>
                      <a:endParaRPr lang="en-GB" sz="900" b="0" baseline="0" dirty="0" smtClean="0">
                        <a:solidFill>
                          <a:schemeClr val="bg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97615">
                <a:tc>
                  <a:txBody>
                    <a:bodyPr/>
                    <a:lstStyle/>
                    <a:p>
                      <a:pPr marL="171450" indent="-171450">
                        <a:lnSpc>
                          <a:spcPct val="100000"/>
                        </a:lnSpc>
                        <a:spcAft>
                          <a:spcPts val="0"/>
                        </a:spcAft>
                        <a:buFont typeface="Arial" panose="020B0604020202020204" pitchFamily="34" charset="0"/>
                        <a:buChar char="•"/>
                      </a:pPr>
                      <a:r>
                        <a:rPr lang="en-GB" sz="900" dirty="0" smtClean="0">
                          <a:solidFill>
                            <a:srgbClr val="FFFFFF"/>
                          </a:solidFill>
                          <a:effectLst/>
                          <a:latin typeface="+mn-lt"/>
                          <a:ea typeface="Calibri"/>
                          <a:cs typeface="Times New Roman"/>
                        </a:rPr>
                        <a:t>Small group and 1:1 targeted numeracy intervention delivered in Student Support for those pupils identified as underperforming based on progress data and teacher referral. </a:t>
                      </a:r>
                    </a:p>
                    <a:p>
                      <a:pPr marL="171450" indent="-171450">
                        <a:lnSpc>
                          <a:spcPct val="100000"/>
                        </a:lnSpc>
                        <a:spcAft>
                          <a:spcPts val="0"/>
                        </a:spcAft>
                        <a:buFont typeface="Arial" panose="020B0604020202020204" pitchFamily="34" charset="0"/>
                        <a:buChar char="•"/>
                      </a:pPr>
                      <a:r>
                        <a:rPr lang="en-GB" sz="900" dirty="0" smtClean="0">
                          <a:solidFill>
                            <a:srgbClr val="FFFFFF"/>
                          </a:solidFill>
                          <a:effectLst/>
                          <a:latin typeface="+mn-lt"/>
                          <a:ea typeface="Calibri"/>
                          <a:cs typeface="Times New Roman"/>
                        </a:rPr>
                        <a:t> Maths intervention for Year 10 and 11 students </a:t>
                      </a:r>
                      <a:endParaRPr lang="en-GB" sz="900" dirty="0" smtClean="0">
                        <a:effectLst/>
                        <a:latin typeface="+mn-lt"/>
                        <a:ea typeface="Calibri"/>
                        <a:cs typeface="Times New Roman"/>
                      </a:endParaRPr>
                    </a:p>
                    <a:p>
                      <a:pPr marL="171450" indent="-171450">
                        <a:lnSpc>
                          <a:spcPct val="100000"/>
                        </a:lnSpc>
                        <a:spcAft>
                          <a:spcPts val="0"/>
                        </a:spcAft>
                        <a:buFont typeface="Arial" panose="020B0604020202020204" pitchFamily="34" charset="0"/>
                        <a:buChar char="•"/>
                      </a:pPr>
                      <a:r>
                        <a:rPr lang="en-GB" sz="900" dirty="0" smtClean="0">
                          <a:solidFill>
                            <a:srgbClr val="FFFFFF"/>
                          </a:solidFill>
                          <a:effectLst/>
                          <a:latin typeface="+mn-lt"/>
                          <a:ea typeface="Calibri"/>
                          <a:cs typeface="Times New Roman"/>
                        </a:rPr>
                        <a:t>1:1 targeted Maths intervention by teacher in KS4 for those students identified as not making 3 </a:t>
                      </a:r>
                      <a:r>
                        <a:rPr lang="en-GB" sz="900" dirty="0" err="1" smtClean="0">
                          <a:solidFill>
                            <a:srgbClr val="FFFFFF"/>
                          </a:solidFill>
                          <a:effectLst/>
                          <a:latin typeface="+mn-lt"/>
                          <a:ea typeface="Calibri"/>
                          <a:cs typeface="Times New Roman"/>
                        </a:rPr>
                        <a:t>LoP</a:t>
                      </a:r>
                      <a:endParaRPr lang="en-GB" sz="900" b="0" baseline="0" dirty="0" smtClean="0">
                        <a:solidFill>
                          <a:schemeClr val="bg1"/>
                        </a:solidFill>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683488">
                <a:tc>
                  <a:txBody>
                    <a:bodyPr/>
                    <a:lstStyle/>
                    <a:p>
                      <a:pPr marL="171450" lvl="0" indent="-171450">
                        <a:lnSpc>
                          <a:spcPct val="100000"/>
                        </a:lnSpc>
                        <a:spcAft>
                          <a:spcPts val="0"/>
                        </a:spcAft>
                        <a:buFont typeface="Arial" panose="020B0604020202020204" pitchFamily="34" charset="0"/>
                        <a:buChar char="•"/>
                      </a:pPr>
                      <a:r>
                        <a:rPr lang="en-GB" sz="900" dirty="0" smtClean="0">
                          <a:solidFill>
                            <a:schemeClr val="bg1"/>
                          </a:solidFill>
                          <a:effectLst/>
                          <a:latin typeface="+mn-lt"/>
                          <a:ea typeface="Calibri"/>
                          <a:cs typeface="Arial" panose="020B0604020202020204" pitchFamily="34" charset="0"/>
                        </a:rPr>
                        <a:t>When attendance drops below 95% for a PP pupil a meeting is called with the pupil and parent to meet with PP coordinator / Pastoral Leader and the Education officer, as require to establish if any extra support is needed and to offer encouragement to the pupil.</a:t>
                      </a:r>
                      <a:br>
                        <a:rPr lang="en-GB" sz="900" dirty="0" smtClean="0">
                          <a:solidFill>
                            <a:schemeClr val="bg1"/>
                          </a:solidFill>
                          <a:effectLst/>
                          <a:latin typeface="+mn-lt"/>
                          <a:ea typeface="Calibri"/>
                          <a:cs typeface="Arial" panose="020B0604020202020204" pitchFamily="34" charset="0"/>
                        </a:rPr>
                      </a:br>
                      <a:r>
                        <a:rPr lang="en-GB" sz="900" b="0" kern="1200" baseline="0" dirty="0" smtClean="0">
                          <a:solidFill>
                            <a:schemeClr val="bg1"/>
                          </a:solidFill>
                          <a:latin typeface="Arial" panose="020B0604020202020204" pitchFamily="34" charset="0"/>
                          <a:ea typeface="+mn-ea"/>
                          <a:cs typeface="Arial" panose="020B0604020202020204" pitchFamily="34" charset="0"/>
                        </a:rPr>
                        <a:t>Tutors will interview students whose attendance falls below 96% to offer support</a:t>
                      </a:r>
                    </a:p>
                    <a:p>
                      <a:pPr marL="171450" indent="-171450">
                        <a:lnSpc>
                          <a:spcPct val="100000"/>
                        </a:lnSpc>
                        <a:buFont typeface="Arial" pitchFamily="34" charset="0"/>
                        <a:buChar char="•"/>
                      </a:pPr>
                      <a:r>
                        <a:rPr lang="en-GB" sz="900" b="0" kern="1200" baseline="0" dirty="0" smtClean="0">
                          <a:solidFill>
                            <a:schemeClr val="bg1"/>
                          </a:solidFill>
                          <a:latin typeface="Arial" panose="020B0604020202020204" pitchFamily="34" charset="0"/>
                          <a:ea typeface="+mn-ea"/>
                          <a:cs typeface="Arial" panose="020B0604020202020204" pitchFamily="34" charset="0"/>
                        </a:rPr>
                        <a:t>If a student’s attendance falls  below 95%, a letter and an advice leaflet will be sent home to parents</a:t>
                      </a:r>
                    </a:p>
                    <a:p>
                      <a:pPr marL="171450" indent="-171450">
                        <a:lnSpc>
                          <a:spcPct val="100000"/>
                        </a:lnSpc>
                        <a:buFont typeface="Arial" pitchFamily="34" charset="0"/>
                        <a:buChar char="•"/>
                      </a:pPr>
                      <a:r>
                        <a:rPr lang="en-GB" sz="900" b="0" kern="1200" baseline="0" dirty="0" smtClean="0">
                          <a:solidFill>
                            <a:schemeClr val="bg1"/>
                          </a:solidFill>
                          <a:latin typeface="Arial" panose="020B0604020202020204" pitchFamily="34" charset="0"/>
                          <a:ea typeface="+mn-ea"/>
                          <a:cs typeface="Arial" panose="020B0604020202020204" pitchFamily="34" charset="0"/>
                        </a:rPr>
                        <a:t>If a students attendance falls below 92% a concern letter will be sent home, which if necessary will be followed up by a school attendance meeting to set targets for improvement.</a:t>
                      </a:r>
                    </a:p>
                    <a:p>
                      <a:pPr marL="171450" indent="-171450">
                        <a:buFont typeface="Arial" pitchFamily="34" charset="0"/>
                        <a:buChar char="•"/>
                      </a:pPr>
                      <a:r>
                        <a:rPr lang="en-GB" sz="900" b="0" kern="1200" baseline="0" dirty="0" smtClean="0">
                          <a:solidFill>
                            <a:schemeClr val="bg1"/>
                          </a:solidFill>
                          <a:latin typeface="Arial" panose="020B0604020202020204" pitchFamily="34" charset="0"/>
                          <a:ea typeface="+mn-ea"/>
                          <a:cs typeface="Arial" panose="020B0604020202020204" pitchFamily="34" charset="0"/>
                        </a:rPr>
                        <a:t>If a student has ongoing medical issues , Medical action plans will be used to support pupils</a:t>
                      </a:r>
                    </a:p>
                    <a:p>
                      <a:pPr marL="171450" indent="-171450">
                        <a:buFont typeface="Arial" pitchFamily="34" charset="0"/>
                        <a:buChar char="•"/>
                      </a:pPr>
                      <a:r>
                        <a:rPr lang="en-GB" sz="900" b="0" kern="1200" baseline="0" dirty="0" smtClean="0">
                          <a:solidFill>
                            <a:schemeClr val="bg1"/>
                          </a:solidFill>
                          <a:latin typeface="Arial" panose="020B0604020202020204" pitchFamily="34" charset="0"/>
                          <a:ea typeface="+mn-ea"/>
                          <a:cs typeface="Arial" panose="020B0604020202020204" pitchFamily="34" charset="0"/>
                        </a:rPr>
                        <a:t>The Learning Mentors work with students and their families to support those who find attendance difficult</a:t>
                      </a:r>
                      <a:endParaRPr lang="en-GB" sz="900" b="0" baseline="0" dirty="0" smtClean="0">
                        <a:solidFill>
                          <a:schemeClr val="bg1"/>
                        </a:solidFill>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410350">
                <a:tc>
                  <a:txBody>
                    <a:bodyPr/>
                    <a:lstStyle/>
                    <a:p>
                      <a:pPr marL="171450" lvl="0" indent="-171450">
                        <a:lnSpc>
                          <a:spcPct val="115000"/>
                        </a:lnSpc>
                        <a:spcAft>
                          <a:spcPts val="0"/>
                        </a:spcAft>
                        <a:buFont typeface="Arial" panose="020B0604020202020204" pitchFamily="34" charset="0"/>
                        <a:buChar char="•"/>
                      </a:pPr>
                      <a:r>
                        <a:rPr lang="en-GB" sz="900" dirty="0" smtClean="0">
                          <a:solidFill>
                            <a:srgbClr val="FFFFFF"/>
                          </a:solidFill>
                          <a:effectLst/>
                          <a:latin typeface="+mn-lt"/>
                          <a:ea typeface="Calibri"/>
                          <a:cs typeface="Times New Roman"/>
                        </a:rPr>
                        <a:t>Every PP pupil has a £100 account for support with equipment and uniform.</a:t>
                      </a:r>
                      <a:endParaRPr lang="en-GB" sz="900" dirty="0" smtClean="0">
                        <a:effectLst/>
                        <a:latin typeface="+mn-lt"/>
                        <a:ea typeface="Calibri"/>
                        <a:cs typeface="Times New Roman"/>
                      </a:endParaRPr>
                    </a:p>
                    <a:p>
                      <a:pPr marL="171450" indent="-171450">
                        <a:buFont typeface="Arial" panose="020B0604020202020204" pitchFamily="34" charset="0"/>
                        <a:buChar char="•"/>
                      </a:pPr>
                      <a:r>
                        <a:rPr lang="en-GB" sz="900" dirty="0" smtClean="0">
                          <a:solidFill>
                            <a:srgbClr val="FFFFFF"/>
                          </a:solidFill>
                          <a:effectLst/>
                          <a:latin typeface="+mn-lt"/>
                          <a:ea typeface="Calibri"/>
                          <a:cs typeface="Times New Roman"/>
                        </a:rPr>
                        <a:t>Every PP pupil receives every term-time trip at half price</a:t>
                      </a:r>
                      <a:endParaRPr lang="en-GB" sz="900" b="0" dirty="0" smtClean="0">
                        <a:solidFill>
                          <a:schemeClr val="bg1"/>
                        </a:solidFill>
                        <a:latin typeface="+mj-lt"/>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r>
              <a:tr h="1178122">
                <a:tc>
                  <a:txBody>
                    <a:bodyPr/>
                    <a:lstStyle/>
                    <a:p>
                      <a:pPr marL="171450" lvl="0" indent="-171450">
                        <a:lnSpc>
                          <a:spcPct val="115000"/>
                        </a:lnSpc>
                        <a:spcAft>
                          <a:spcPts val="0"/>
                        </a:spcAft>
                        <a:buFont typeface="Arial" panose="020B0604020202020204" pitchFamily="34" charset="0"/>
                        <a:buChar char="•"/>
                      </a:pPr>
                      <a:r>
                        <a:rPr lang="en-GB" sz="900" dirty="0" smtClean="0">
                          <a:solidFill>
                            <a:schemeClr val="bg1"/>
                          </a:solidFill>
                          <a:effectLst/>
                          <a:latin typeface="+mn-lt"/>
                          <a:ea typeface="Calibri"/>
                          <a:cs typeface="Times New Roman"/>
                        </a:rPr>
                        <a:t>All PP pupils visit St Dunstan’s at least twice in the term before joining  and receive transitional support. </a:t>
                      </a:r>
                    </a:p>
                    <a:p>
                      <a:pPr marL="171450" lvl="0" indent="-171450">
                        <a:lnSpc>
                          <a:spcPct val="115000"/>
                        </a:lnSpc>
                        <a:spcAft>
                          <a:spcPts val="0"/>
                        </a:spcAft>
                        <a:buFont typeface="Arial" panose="020B0604020202020204" pitchFamily="34" charset="0"/>
                        <a:buChar char="•"/>
                      </a:pPr>
                      <a:r>
                        <a:rPr lang="en-GB" sz="900" dirty="0" smtClean="0">
                          <a:solidFill>
                            <a:schemeClr val="bg1"/>
                          </a:solidFill>
                          <a:effectLst/>
                          <a:latin typeface="+mn-lt"/>
                          <a:ea typeface="Calibri"/>
                          <a:cs typeface="Times New Roman"/>
                        </a:rPr>
                        <a:t>Opportunities to encourage pupils to engage more in school and to look to the future more are taken, e.g. university visits, author visits, careers advice. </a:t>
                      </a:r>
                    </a:p>
                    <a:p>
                      <a:pPr marL="171450" lvl="0" indent="-171450">
                        <a:lnSpc>
                          <a:spcPct val="115000"/>
                        </a:lnSpc>
                        <a:spcAft>
                          <a:spcPts val="0"/>
                        </a:spcAft>
                        <a:buFont typeface="Arial" panose="020B0604020202020204" pitchFamily="34" charset="0"/>
                        <a:buChar char="•"/>
                      </a:pPr>
                      <a:r>
                        <a:rPr lang="en-GB" sz="900" dirty="0" smtClean="0">
                          <a:solidFill>
                            <a:schemeClr val="bg1"/>
                          </a:solidFill>
                          <a:effectLst/>
                          <a:latin typeface="+mn-lt"/>
                          <a:ea typeface="Calibri"/>
                          <a:cs typeface="Times New Roman"/>
                        </a:rPr>
                        <a:t>PP pupils are a priority when receiving mentoring from tutors.  All PP students are mentored 1:1 throughout their time in school by a member of the staff team</a:t>
                      </a:r>
                    </a:p>
                    <a:p>
                      <a:pPr marL="171450" lvl="0" indent="-171450">
                        <a:lnSpc>
                          <a:spcPct val="115000"/>
                        </a:lnSpc>
                        <a:spcAft>
                          <a:spcPts val="1000"/>
                        </a:spcAft>
                        <a:buFont typeface="Arial" panose="020B0604020202020204" pitchFamily="34" charset="0"/>
                        <a:buChar char="•"/>
                      </a:pPr>
                      <a:r>
                        <a:rPr lang="en-GB" sz="900" dirty="0" smtClean="0">
                          <a:solidFill>
                            <a:schemeClr val="bg1"/>
                          </a:solidFill>
                          <a:effectLst/>
                          <a:latin typeface="+mn-lt"/>
                          <a:ea typeface="Calibri"/>
                          <a:cs typeface="Times New Roman"/>
                        </a:rPr>
                        <a:t>All PP pupils receive careers advice with their parents present from year 9 on.  All have at least 2 career interviews per year</a:t>
                      </a:r>
                      <a:endParaRPr lang="en-GB" sz="900" b="0" baseline="0" dirty="0" smtClean="0">
                        <a:solidFill>
                          <a:schemeClr val="bg1"/>
                        </a:solidFill>
                        <a:latin typeface="+mj-lt"/>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r>
              <a:tr h="1539242">
                <a:tc>
                  <a:txBody>
                    <a:bodyPr/>
                    <a:lstStyle/>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Pupil Premium coordinator tracks all PP pupils and initiates interventions.</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All staff identify their PP pupils on seating plans.</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All HOD’s track PP progress and report to their SLT link on a termly basis about their progress.</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Targeted TA support in lessons. </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All staff provide feedback on CLA pupils for their PEP reviews and on PP pupils who are underperforming. </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PP pupils books are marked first by classroom teachers to ensure they receive the best possible feedback. </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Where appropriate PP pupils have an adapted timetable to receive extra support in Student Support</a:t>
                      </a:r>
                      <a:endParaRPr kumimoji="0" lang="en-GB" sz="900" b="0"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smtClean="0">
                          <a:ln>
                            <a:noFill/>
                          </a:ln>
                          <a:solidFill>
                            <a:srgbClr val="FFFFFF"/>
                          </a:solidFill>
                          <a:effectLst/>
                          <a:uLnTx/>
                          <a:uFillTx/>
                          <a:latin typeface="+mn-lt"/>
                          <a:ea typeface="Calibri"/>
                          <a:cs typeface="Times New Roman"/>
                        </a:rPr>
                        <a:t>PP pupils are supported with homework at Homework Club which runs every day in the Library after school. PP pupils are put into compulsory sessions after first progress review if homework has been highlighted as an issue.</a:t>
                      </a:r>
                      <a:r>
                        <a:rPr kumimoji="0" lang="en-GB" sz="1100" b="0" i="0" u="none" strike="noStrike" kern="1200" cap="none" spc="0" normalizeH="0" baseline="0" noProof="0" dirty="0" smtClean="0">
                          <a:ln>
                            <a:noFill/>
                          </a:ln>
                          <a:solidFill>
                            <a:srgbClr val="FFFFFF"/>
                          </a:solidFill>
                          <a:effectLst/>
                          <a:uLnTx/>
                          <a:uFillTx/>
                          <a:latin typeface="Arial"/>
                          <a:ea typeface="Calibri"/>
                          <a:cs typeface="Times New Roman"/>
                        </a:rPr>
                        <a:t> </a:t>
                      </a:r>
                      <a:endParaRPr kumimoji="0" lang="en-GB"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indent="0">
                        <a:buFont typeface="Arial" pitchFamily="34" charset="0"/>
                        <a:buNone/>
                      </a:pPr>
                      <a:endParaRPr lang="en-GB" sz="900" b="0" baseline="0" dirty="0" smtClean="0">
                        <a:solidFill>
                          <a:schemeClr val="bg1"/>
                        </a:solidFill>
                        <a:latin typeface="+mj-lt"/>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r>
            </a:tbl>
          </a:graphicData>
        </a:graphic>
      </p:graphicFrame>
      <p:grpSp>
        <p:nvGrpSpPr>
          <p:cNvPr id="3" name="Group 2"/>
          <p:cNvGrpSpPr/>
          <p:nvPr/>
        </p:nvGrpSpPr>
        <p:grpSpPr>
          <a:xfrm>
            <a:off x="-36837" y="3930698"/>
            <a:ext cx="2933794" cy="2895676"/>
            <a:chOff x="-32782" y="1762973"/>
            <a:chExt cx="3812694" cy="3848238"/>
          </a:xfrm>
        </p:grpSpPr>
        <p:graphicFrame>
          <p:nvGraphicFramePr>
            <p:cNvPr id="4" name="Chart 3"/>
            <p:cNvGraphicFramePr>
              <a:graphicFrameLocks/>
            </p:cNvGraphicFramePr>
            <p:nvPr>
              <p:extLst>
                <p:ext uri="{D42A27DB-BD31-4B8C-83A1-F6EECF244321}">
                  <p14:modId xmlns:p14="http://schemas.microsoft.com/office/powerpoint/2010/main" val="4109041607"/>
                </p:ext>
              </p:extLst>
            </p:nvPr>
          </p:nvGraphicFramePr>
          <p:xfrm>
            <a:off x="0" y="1762973"/>
            <a:ext cx="3779912" cy="384823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772962" y="2422676"/>
              <a:ext cx="1247912" cy="523220"/>
            </a:xfrm>
            <a:prstGeom prst="rect">
              <a:avLst/>
            </a:prstGeom>
            <a:noFill/>
          </p:spPr>
          <p:txBody>
            <a:bodyPr wrap="square" rtlCol="0">
              <a:spAutoFit/>
            </a:bodyPr>
            <a:lstStyle/>
            <a:p>
              <a:pPr algn="ctr"/>
              <a:r>
                <a:rPr lang="en-GB" sz="1400" dirty="0" smtClean="0">
                  <a:solidFill>
                    <a:schemeClr val="bg1"/>
                  </a:solidFill>
                  <a:latin typeface="Arial" pitchFamily="34" charset="0"/>
                  <a:cs typeface="Arial" pitchFamily="34" charset="0"/>
                </a:rPr>
                <a:t>Whole school</a:t>
              </a:r>
              <a:endParaRPr lang="en-GB" sz="1400" dirty="0">
                <a:solidFill>
                  <a:schemeClr val="bg1"/>
                </a:solidFill>
                <a:latin typeface="Arial" pitchFamily="34" charset="0"/>
                <a:cs typeface="Arial" pitchFamily="34" charset="0"/>
              </a:endParaRPr>
            </a:p>
          </p:txBody>
        </p:sp>
        <p:sp>
          <p:nvSpPr>
            <p:cNvPr id="12" name="TextBox 11"/>
            <p:cNvSpPr txBox="1"/>
            <p:nvPr/>
          </p:nvSpPr>
          <p:spPr>
            <a:xfrm>
              <a:off x="2102509" y="3425482"/>
              <a:ext cx="1533387" cy="523220"/>
            </a:xfrm>
            <a:prstGeom prst="rect">
              <a:avLst/>
            </a:prstGeom>
            <a:noFill/>
          </p:spPr>
          <p:txBody>
            <a:bodyPr wrap="square" rtlCol="0">
              <a:spAutoFit/>
            </a:bodyPr>
            <a:lstStyle/>
            <a:p>
              <a:pPr algn="ctr"/>
              <a:r>
                <a:rPr lang="en-GB" sz="1400" dirty="0" smtClean="0">
                  <a:solidFill>
                    <a:schemeClr val="bg1"/>
                  </a:solidFill>
                  <a:latin typeface="Arial" pitchFamily="34" charset="0"/>
                  <a:cs typeface="Arial" pitchFamily="34" charset="0"/>
                </a:rPr>
                <a:t>Numeracy Support</a:t>
              </a:r>
              <a:endParaRPr lang="en-GB" sz="1400" dirty="0">
                <a:solidFill>
                  <a:schemeClr val="bg1"/>
                </a:solidFill>
                <a:latin typeface="Arial" pitchFamily="34" charset="0"/>
                <a:cs typeface="Arial" pitchFamily="34" charset="0"/>
              </a:endParaRPr>
            </a:p>
          </p:txBody>
        </p:sp>
        <p:sp>
          <p:nvSpPr>
            <p:cNvPr id="13" name="TextBox 12"/>
            <p:cNvSpPr txBox="1"/>
            <p:nvPr/>
          </p:nvSpPr>
          <p:spPr>
            <a:xfrm>
              <a:off x="1586029" y="4358728"/>
              <a:ext cx="1872208" cy="307777"/>
            </a:xfrm>
            <a:prstGeom prst="rect">
              <a:avLst/>
            </a:prstGeom>
            <a:noFill/>
          </p:spPr>
          <p:txBody>
            <a:bodyPr wrap="square" rtlCol="0">
              <a:spAutoFit/>
            </a:bodyPr>
            <a:lstStyle/>
            <a:p>
              <a:pPr algn="ctr"/>
              <a:r>
                <a:rPr lang="en-GB" sz="1400" dirty="0" smtClean="0">
                  <a:solidFill>
                    <a:schemeClr val="bg1"/>
                  </a:solidFill>
                  <a:latin typeface="Arial" pitchFamily="34" charset="0"/>
                  <a:cs typeface="Arial" pitchFamily="34" charset="0"/>
                </a:rPr>
                <a:t>Attendance</a:t>
              </a:r>
              <a:endParaRPr lang="en-GB" sz="1400" dirty="0">
                <a:solidFill>
                  <a:schemeClr val="bg1"/>
                </a:solidFill>
                <a:latin typeface="Arial" pitchFamily="34" charset="0"/>
                <a:cs typeface="Arial" pitchFamily="34" charset="0"/>
              </a:endParaRPr>
            </a:p>
          </p:txBody>
        </p:sp>
        <p:sp>
          <p:nvSpPr>
            <p:cNvPr id="14" name="TextBox 13"/>
            <p:cNvSpPr txBox="1"/>
            <p:nvPr/>
          </p:nvSpPr>
          <p:spPr>
            <a:xfrm>
              <a:off x="1898176" y="2422675"/>
              <a:ext cx="1247912" cy="523220"/>
            </a:xfrm>
            <a:prstGeom prst="rect">
              <a:avLst/>
            </a:prstGeom>
            <a:noFill/>
          </p:spPr>
          <p:txBody>
            <a:bodyPr wrap="square" rtlCol="0">
              <a:spAutoFit/>
            </a:bodyPr>
            <a:lstStyle/>
            <a:p>
              <a:pPr algn="ctr"/>
              <a:r>
                <a:rPr lang="en-GB" sz="1400" dirty="0" smtClean="0">
                  <a:solidFill>
                    <a:schemeClr val="bg1"/>
                  </a:solidFill>
                  <a:latin typeface="Arial" pitchFamily="34" charset="0"/>
                  <a:cs typeface="Arial" pitchFamily="34" charset="0"/>
                </a:rPr>
                <a:t>Literacy Support</a:t>
              </a:r>
              <a:endParaRPr lang="en-GB" sz="1400" dirty="0">
                <a:solidFill>
                  <a:schemeClr val="bg1"/>
                </a:solidFill>
                <a:latin typeface="Arial" pitchFamily="34" charset="0"/>
                <a:cs typeface="Arial" pitchFamily="34" charset="0"/>
              </a:endParaRPr>
            </a:p>
          </p:txBody>
        </p:sp>
        <p:sp>
          <p:nvSpPr>
            <p:cNvPr id="15" name="TextBox 14"/>
            <p:cNvSpPr txBox="1"/>
            <p:nvPr/>
          </p:nvSpPr>
          <p:spPr>
            <a:xfrm>
              <a:off x="650264" y="4358729"/>
              <a:ext cx="1247912" cy="523220"/>
            </a:xfrm>
            <a:prstGeom prst="rect">
              <a:avLst/>
            </a:prstGeom>
            <a:noFill/>
          </p:spPr>
          <p:txBody>
            <a:bodyPr wrap="square" rtlCol="0">
              <a:spAutoFit/>
            </a:bodyPr>
            <a:lstStyle/>
            <a:p>
              <a:pPr algn="ctr"/>
              <a:r>
                <a:rPr lang="en-GB" sz="1400" dirty="0" smtClean="0">
                  <a:solidFill>
                    <a:schemeClr val="bg1"/>
                  </a:solidFill>
                  <a:latin typeface="Arial" pitchFamily="34" charset="0"/>
                  <a:cs typeface="Arial" pitchFamily="34" charset="0"/>
                </a:rPr>
                <a:t>Extra-Curricular</a:t>
              </a:r>
              <a:endParaRPr lang="en-GB" sz="1400" dirty="0">
                <a:solidFill>
                  <a:schemeClr val="bg1"/>
                </a:solidFill>
                <a:latin typeface="Arial" pitchFamily="34" charset="0"/>
                <a:cs typeface="Arial" pitchFamily="34" charset="0"/>
              </a:endParaRPr>
            </a:p>
          </p:txBody>
        </p:sp>
        <p:sp>
          <p:nvSpPr>
            <p:cNvPr id="17" name="TextBox 16"/>
            <p:cNvSpPr txBox="1"/>
            <p:nvPr/>
          </p:nvSpPr>
          <p:spPr>
            <a:xfrm>
              <a:off x="-32782" y="3213735"/>
              <a:ext cx="1665726" cy="981655"/>
            </a:xfrm>
            <a:prstGeom prst="rect">
              <a:avLst/>
            </a:prstGeom>
            <a:noFill/>
          </p:spPr>
          <p:txBody>
            <a:bodyPr wrap="square" rtlCol="0">
              <a:spAutoFit/>
            </a:bodyPr>
            <a:lstStyle/>
            <a:p>
              <a:pPr algn="ctr"/>
              <a:r>
                <a:rPr lang="en-GB" sz="1400" dirty="0" smtClean="0">
                  <a:solidFill>
                    <a:schemeClr val="bg1"/>
                  </a:solidFill>
                  <a:latin typeface="Arial" pitchFamily="34" charset="0"/>
                  <a:cs typeface="Arial" pitchFamily="34" charset="0"/>
                </a:rPr>
                <a:t>Transition and Aspirations</a:t>
              </a:r>
              <a:endParaRPr lang="en-GB" sz="1400" dirty="0">
                <a:solidFill>
                  <a:schemeClr val="bg1"/>
                </a:solidFill>
                <a:latin typeface="Arial" pitchFamily="34" charset="0"/>
                <a:cs typeface="Arial" pitchFamily="34" charset="0"/>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552" y="456135"/>
            <a:ext cx="2507301" cy="504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58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03194747"/>
              </p:ext>
            </p:extLst>
          </p:nvPr>
        </p:nvGraphicFramePr>
        <p:xfrm>
          <a:off x="323528" y="335087"/>
          <a:ext cx="8568952" cy="6444937"/>
        </p:xfrm>
        <a:graphic>
          <a:graphicData uri="http://schemas.openxmlformats.org/drawingml/2006/table">
            <a:tbl>
              <a:tblPr firstRow="1" bandRow="1">
                <a:tableStyleId>{5C22544A-7EE6-4342-B048-85BDC9FD1C3A}</a:tableStyleId>
              </a:tblPr>
              <a:tblGrid>
                <a:gridCol w="1512168"/>
                <a:gridCol w="864096"/>
                <a:gridCol w="936104"/>
                <a:gridCol w="5256584"/>
              </a:tblGrid>
              <a:tr h="370840">
                <a:tc>
                  <a:txBody>
                    <a:bodyPr/>
                    <a:lstStyle/>
                    <a:p>
                      <a:r>
                        <a:rPr lang="en-GB" sz="900" dirty="0" smtClean="0">
                          <a:solidFill>
                            <a:schemeClr val="tx1">
                              <a:lumMod val="50000"/>
                              <a:lumOff val="50000"/>
                            </a:schemeClr>
                          </a:solidFill>
                        </a:rPr>
                        <a:t>Provision</a:t>
                      </a:r>
                      <a:endParaRPr lang="en-GB" sz="900" dirty="0">
                        <a:solidFill>
                          <a:schemeClr val="tx1">
                            <a:lumMod val="50000"/>
                            <a:lumOff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lumMod val="50000"/>
                              <a:lumOff val="50000"/>
                            </a:schemeClr>
                          </a:solidFill>
                        </a:rPr>
                        <a:t>No of Pupils</a:t>
                      </a:r>
                      <a:endParaRPr lang="en-GB" sz="900" dirty="0">
                        <a:solidFill>
                          <a:schemeClr val="tx1">
                            <a:lumMod val="50000"/>
                            <a:lumOff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lumMod val="50000"/>
                              <a:lumOff val="50000"/>
                            </a:schemeClr>
                          </a:solidFill>
                        </a:rPr>
                        <a:t>Costing</a:t>
                      </a:r>
                      <a:endParaRPr lang="en-GB" sz="900" dirty="0">
                        <a:solidFill>
                          <a:schemeClr val="tx1">
                            <a:lumMod val="50000"/>
                            <a:lumOff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solidFill>
                            <a:schemeClr val="tx1">
                              <a:lumMod val="50000"/>
                              <a:lumOff val="50000"/>
                            </a:schemeClr>
                          </a:solidFill>
                        </a:rPr>
                        <a:t>Impact</a:t>
                      </a:r>
                      <a:endParaRPr lang="en-GB" sz="900" dirty="0">
                        <a:solidFill>
                          <a:schemeClr val="tx1">
                            <a:lumMod val="50000"/>
                            <a:lumOff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Literacy Provision</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£22,648</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Year 7 and 8 – Reading ages for all students</a:t>
                      </a:r>
                      <a:r>
                        <a:rPr lang="en-GB" sz="900" baseline="0" dirty="0" smtClean="0"/>
                        <a:t> improved with accelerated reader</a:t>
                      </a:r>
                      <a:endParaRPr lang="en-GB" sz="900" dirty="0" smtClean="0"/>
                    </a:p>
                    <a:p>
                      <a:r>
                        <a:rPr lang="en-GB" sz="900" dirty="0" smtClean="0"/>
                        <a:t>Year 9 – Gap diminished</a:t>
                      </a:r>
                      <a:r>
                        <a:rPr lang="en-GB" sz="900" baseline="0" dirty="0" smtClean="0"/>
                        <a:t> and in line with non pp for 3 LOP</a:t>
                      </a:r>
                    </a:p>
                    <a:p>
                      <a:r>
                        <a:rPr lang="en-GB" sz="900" baseline="0" dirty="0" smtClean="0"/>
                        <a:t>Year 10 – Gap improving for 3LOP to within 10% of non 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Maths 1:1 and Small Group</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£9,000</a:t>
                      </a:r>
                    </a:p>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KS3 decreasing gap between pp and non pp across all subject areas</a:t>
                      </a:r>
                    </a:p>
                    <a:p>
                      <a:r>
                        <a:rPr lang="en-GB" sz="900" dirty="0" smtClean="0"/>
                        <a:t>KS4  Decreasing gap for Year 10 students so that PP students are in line with non PP.  While gap</a:t>
                      </a:r>
                      <a:r>
                        <a:rPr lang="en-GB" sz="900" baseline="0" dirty="0" smtClean="0"/>
                        <a:t> still existed in final outcomes it was reduced for this cohort across the year so was not as wide as it was before interventions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PP Coordinator</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GB" sz="900" dirty="0" smtClean="0"/>
                    </a:p>
                    <a:p>
                      <a:endParaRPr lang="en-GB" sz="900" dirty="0" smtClean="0"/>
                    </a:p>
                    <a:p>
                      <a:r>
                        <a:rPr lang="en-GB" sz="900" dirty="0" smtClean="0"/>
                        <a:t>£12,000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Systems are in place to reduce gaps year on year for</a:t>
                      </a:r>
                      <a:r>
                        <a:rPr lang="en-GB" sz="900" baseline="0" dirty="0" smtClean="0"/>
                        <a:t> PP students. All staff have a heightened awareness and are actively involved in interventions for PP students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PP Identification and tracking</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100" dirty="0"/>
                    </a:p>
                  </a:txBody>
                  <a:tcPr/>
                </a:tc>
                <a:tc>
                  <a:txBody>
                    <a:bodyPr/>
                    <a:lstStyle/>
                    <a:p>
                      <a:r>
                        <a:rPr lang="en-GB" sz="900" dirty="0" smtClean="0"/>
                        <a:t>PP  student progress is</a:t>
                      </a:r>
                      <a:r>
                        <a:rPr lang="en-GB" sz="900" baseline="0" dirty="0" smtClean="0"/>
                        <a:t> monitored following every data capture. Interventions have been focussed and targeted.</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Targeted TA support</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£1,250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TA trained to support pp students</a:t>
                      </a:r>
                      <a:r>
                        <a:rPr lang="en-GB" sz="900" baseline="0" dirty="0" smtClean="0"/>
                        <a:t> and targeted to provide support in classrooms where pp students are underachieving</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537">
                <a:tc>
                  <a:txBody>
                    <a:bodyPr/>
                    <a:lstStyle/>
                    <a:p>
                      <a:r>
                        <a:rPr lang="en-GB" sz="900" dirty="0" smtClean="0"/>
                        <a:t>Careers Advice</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£2,800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All students</a:t>
                      </a:r>
                      <a:r>
                        <a:rPr lang="en-GB" sz="900" baseline="0" dirty="0" smtClean="0"/>
                        <a:t> accepted on further education or training courses before leaving</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Adapted Timetables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10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GB" sz="900" dirty="0" smtClean="0"/>
                    </a:p>
                    <a:p>
                      <a:endParaRPr lang="en-GB" sz="900" dirty="0" smtClean="0"/>
                    </a:p>
                    <a:p>
                      <a:r>
                        <a:rPr lang="en-GB" sz="900" dirty="0" smtClean="0"/>
                        <a:t>£600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Improved attendance for all students on</a:t>
                      </a:r>
                      <a:r>
                        <a:rPr lang="en-GB" sz="900" baseline="0" dirty="0" smtClean="0"/>
                        <a:t> adapted timetables in KS4</a:t>
                      </a:r>
                    </a:p>
                    <a:p>
                      <a:r>
                        <a:rPr lang="en-GB" sz="900" baseline="0" dirty="0" smtClean="0"/>
                        <a:t>Students on reduced timetables were provided with additional support session to cover core subjects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Homework Clubs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20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100" dirty="0"/>
                    </a:p>
                  </a:txBody>
                  <a:tcPr/>
                </a:tc>
                <a:tc>
                  <a:txBody>
                    <a:bodyPr/>
                    <a:lstStyle/>
                    <a:p>
                      <a:r>
                        <a:rPr lang="en-GB" sz="900" dirty="0" smtClean="0"/>
                        <a:t>Reduction in the number</a:t>
                      </a:r>
                      <a:r>
                        <a:rPr lang="en-GB" sz="900" baseline="0" dirty="0" smtClean="0"/>
                        <a:t> of detentions for missed homework. Compulsory HW club following  a series of missed </a:t>
                      </a:r>
                      <a:r>
                        <a:rPr lang="en-GB" sz="900" baseline="0" dirty="0" err="1" smtClean="0"/>
                        <a:t>hw</a:t>
                      </a:r>
                      <a:r>
                        <a:rPr lang="en-GB" sz="900" baseline="0" dirty="0" smtClean="0"/>
                        <a:t> per subject reduced in the second half of the academic year</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Interventions to develop social and emotional aspects of learning</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10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Fewer disciplinary incidents for students</a:t>
                      </a:r>
                      <a:r>
                        <a:rPr lang="en-GB" sz="900" baseline="0" dirty="0" smtClean="0"/>
                        <a:t> on the programme as are more resilient and equipped to deal with their emotions in classroom situations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Attendance Meetings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£8,365</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KS3</a:t>
                      </a:r>
                      <a:r>
                        <a:rPr lang="en-GB" sz="900" baseline="0" dirty="0" smtClean="0"/>
                        <a:t> Attendance increased to be in line with national average</a:t>
                      </a:r>
                      <a:br>
                        <a:rPr lang="en-GB" sz="900" baseline="0" dirty="0" smtClean="0"/>
                      </a:br>
                      <a:r>
                        <a:rPr lang="en-GB" sz="900" baseline="0" dirty="0" smtClean="0"/>
                        <a:t>Year 10 attendance increased in line with National Average</a:t>
                      </a:r>
                      <a:br>
                        <a:rPr lang="en-GB" sz="900" baseline="0" dirty="0" smtClean="0"/>
                      </a:br>
                      <a:r>
                        <a:rPr lang="en-GB" sz="900" baseline="0" dirty="0" smtClean="0"/>
                        <a:t>Year 11 attendance increased for all students except students on reduced timetables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Transition</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All </a:t>
                      </a:r>
                      <a:r>
                        <a:rPr lang="en-GB" sz="900" dirty="0" err="1" smtClean="0"/>
                        <a:t>Yr</a:t>
                      </a:r>
                      <a:r>
                        <a:rPr lang="en-GB" sz="900" dirty="0" smtClean="0"/>
                        <a:t> 6 and Yr11 pupils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Part of PP Lead</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Year 7 settled quickly, with very few social or emotional issues reported. Issues</a:t>
                      </a:r>
                      <a:r>
                        <a:rPr lang="en-GB" sz="900" baseline="0" dirty="0" smtClean="0"/>
                        <a:t> were dealt with very quickly causing no long term barriers</a:t>
                      </a:r>
                      <a:br>
                        <a:rPr lang="en-GB" sz="900" baseline="0" dirty="0" smtClean="0"/>
                      </a:br>
                      <a:r>
                        <a:rPr lang="en-GB" sz="900" baseline="0" dirty="0" smtClean="0"/>
                        <a:t>Year 11 – All students visited 2 colleges and attended one careers fair. All received first choice offers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Extra Curricular</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endParaRPr lang="en-GB" sz="900" dirty="0" smtClean="0"/>
                    </a:p>
                    <a:p>
                      <a:endParaRPr lang="en-GB" sz="900" dirty="0" smtClean="0"/>
                    </a:p>
                    <a:p>
                      <a:r>
                        <a:rPr lang="en-GB" sz="900" dirty="0" smtClean="0"/>
                        <a:t>£27,950</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dirty="0" smtClean="0"/>
                        <a:t>Extra Curricular</a:t>
                      </a:r>
                      <a:r>
                        <a:rPr lang="en-GB" sz="900" baseline="0" dirty="0" smtClean="0"/>
                        <a:t> attendance monitored. New Student Leader participation in providing opportunities for more extra curricular provision so that all of Year 7 attended.</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Equipment </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100" dirty="0"/>
                    </a:p>
                  </a:txBody>
                  <a:tcPr/>
                </a:tc>
                <a:tc>
                  <a:txBody>
                    <a:bodyPr/>
                    <a:lstStyle/>
                    <a:p>
                      <a:r>
                        <a:rPr lang="en-GB" sz="900" dirty="0" smtClean="0"/>
                        <a:t>91 students used the service</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900" dirty="0" smtClean="0"/>
                        <a:t>Trips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100" dirty="0"/>
                    </a:p>
                  </a:txBody>
                  <a:tcPr/>
                </a:tc>
                <a:tc>
                  <a:txBody>
                    <a:bodyPr/>
                    <a:lstStyle/>
                    <a:p>
                      <a:r>
                        <a:rPr lang="en-GB" sz="900" baseline="0" dirty="0" smtClean="0"/>
                        <a:t>Trip attendance now monitored to identify trends and students who are not regularly attending. Intervention from trip leaders and PP coordinators with students not attending taking place to remove barriers</a:t>
                      </a:r>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itle 1"/>
          <p:cNvSpPr txBox="1">
            <a:spLocks/>
          </p:cNvSpPr>
          <p:nvPr/>
        </p:nvSpPr>
        <p:spPr>
          <a:xfrm>
            <a:off x="683568" y="-27384"/>
            <a:ext cx="7772400" cy="36247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u="sng" dirty="0" smtClean="0">
                <a:latin typeface="Arial" pitchFamily="34" charset="0"/>
                <a:cs typeface="Arial" pitchFamily="34" charset="0"/>
              </a:rPr>
              <a:t>Impact of St. Dunstan’s School Pupil Premium Provision (2016-17)</a:t>
            </a:r>
            <a:endParaRPr lang="en-GB" sz="1400" u="sng" dirty="0">
              <a:latin typeface="Arial" pitchFamily="34" charset="0"/>
              <a:cs typeface="Arial" pitchFamily="34" charset="0"/>
            </a:endParaRPr>
          </a:p>
        </p:txBody>
      </p:sp>
    </p:spTree>
    <p:extLst>
      <p:ext uri="{BB962C8B-B14F-4D97-AF65-F5344CB8AC3E}">
        <p14:creationId xmlns:p14="http://schemas.microsoft.com/office/powerpoint/2010/main" val="1219535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919</Words>
  <Application>Microsoft Office PowerPoint</Application>
  <PresentationFormat>On-screen Show (4:3)</PresentationFormat>
  <Paragraphs>88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St. Dunstan’s School Pupil Premium Provision Map</vt:lpstr>
      <vt:lpstr>PowerPoint Presentation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Norton Hill School’s Literacy Provision</dc:title>
  <dc:creator>SSullivan</dc:creator>
  <cp:lastModifiedBy>Alan</cp:lastModifiedBy>
  <cp:revision>89</cp:revision>
  <dcterms:created xsi:type="dcterms:W3CDTF">2014-04-03T14:49:20Z</dcterms:created>
  <dcterms:modified xsi:type="dcterms:W3CDTF">2017-09-30T13:48:53Z</dcterms:modified>
</cp:coreProperties>
</file>